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1pPr>
    <a:lvl2pPr marL="0" marR="0" indent="0" algn="l" defTabSz="8255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2pPr>
    <a:lvl3pPr marL="0" marR="0" indent="0" algn="l" defTabSz="8255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3pPr>
    <a:lvl4pPr marL="0" marR="0" indent="0" algn="l" defTabSz="8255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4pPr>
    <a:lvl5pPr marL="0" marR="0" indent="0" algn="l" defTabSz="8255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5pPr>
    <a:lvl6pPr marL="0" marR="0" indent="0" algn="l" defTabSz="8255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6pPr>
    <a:lvl7pPr marL="0" marR="0" indent="0" algn="l" defTabSz="8255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7pPr>
    <a:lvl8pPr marL="0" marR="0" indent="0" algn="l" defTabSz="8255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8pPr>
    <a:lvl9pPr marL="0" marR="0" indent="0" algn="l" defTabSz="825500" rtl="0" fontAlgn="auto" latinLnBrk="0" hangingPunct="0">
      <a:lnSpc>
        <a:spcPct val="100000"/>
      </a:lnSpc>
      <a:spcBef>
        <a:spcPts val="4200"/>
      </a:spcBef>
      <a:spcAft>
        <a:spcPts val="0"/>
      </a:spcAft>
      <a:buClrTx/>
      <a:buSzTx/>
      <a:buFontTx/>
      <a:buNone/>
      <a:tabLst/>
      <a:defRPr kumimoji="0" sz="5200" b="0" i="0" u="none" strike="noStrike" cap="none" spc="0" normalizeH="0" baseline="0">
        <a:ln>
          <a:noFill/>
        </a:ln>
        <a:solidFill>
          <a:srgbClr val="3E231A"/>
        </a:solidFill>
        <a:effectLst/>
        <a:uFillTx/>
        <a:latin typeface="+mn-lt"/>
        <a:ea typeface="+mn-ea"/>
        <a:cs typeface="+mn-cs"/>
        <a:sym typeface="Papyru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FFEBD2">
              <a:alpha val="48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lastRow>
    <a:fir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D6A96F">
              <a:alpha val="48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3E231A"/>
              </a:solidFill>
              <a:prstDash val="solid"/>
              <a:miter lim="400000"/>
            </a:ln>
          </a:insideV>
        </a:tcBdr>
        <a:fill>
          <a:solidFill>
            <a:srgbClr val="9BA7B4">
              <a:alpha val="9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F8B9E">
              <a:alpha val="90000"/>
            </a:srgb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B1A596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3D231A"/>
              </a:solidFill>
              <a:prstDash val="solid"/>
              <a:miter lim="400000"/>
            </a:ln>
          </a:left>
          <a:right>
            <a:ln w="12700" cap="flat">
              <a:solidFill>
                <a:srgbClr val="3D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CA581">
              <a:alpha val="50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D231A"/>
              </a:solidFill>
              <a:prstDash val="solid"/>
              <a:miter lim="400000"/>
            </a:ln>
          </a:top>
          <a:bottom>
            <a:ln w="12700" cap="flat">
              <a:solidFill>
                <a:srgbClr val="3D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D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56333">
              <a:alpha val="75000"/>
            </a:srgbClr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solidFill>
                <a:srgbClr val="3E231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C19B68">
              <a:alpha val="50000"/>
            </a:srgbClr>
          </a:solidFill>
        </a:fill>
      </a:tcStyle>
    </a:wholeTbl>
    <a:band2H>
      <a:tcTxStyle/>
      <a:tcStyle>
        <a:tcBdr/>
        <a:fill>
          <a:solidFill>
            <a:srgbClr val="C09B6C">
              <a:alpha val="26000"/>
            </a:srgbClr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3E231A"/>
              </a:solidFill>
              <a:prstDash val="solid"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45C39">
              <a:alpha val="80000"/>
            </a:srgbClr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77A48">
              <a:alpha val="8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33E29">
              <a:alpha val="85000"/>
            </a:srgb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solidFill>
                <a:srgbClr val="828D8E"/>
              </a:solidFill>
              <a:prstDash val="solid"/>
              <a:miter lim="400000"/>
            </a:ln>
          </a:left>
          <a:right>
            <a:ln w="12700" cap="flat">
              <a:solidFill>
                <a:srgbClr val="828D8E"/>
              </a:solidFill>
              <a:prstDash val="solid"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solidFill>
                <a:srgbClr val="828D8E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firstCol>
    <a:lastRow>
      <a:tcTxStyle b="off" i="off">
        <a:fontRef idx="minor">
          <a:srgbClr val="3E231A"/>
        </a:fontRef>
        <a:srgbClr val="3E231A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DFD8">
              <a:alpha val="61000"/>
            </a:srgbClr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28D8E"/>
              </a:solidFill>
              <a:prstDash val="solid"/>
              <a:miter lim="400000"/>
            </a:ln>
          </a:top>
          <a:bottom>
            <a:ln w="12700" cap="flat">
              <a:solidFill>
                <a:srgbClr val="828D8E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E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83867F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76654F">
              <a:alpha val="20000"/>
            </a:srgbClr>
          </a:solidFill>
        </a:fill>
      </a:tcStyle>
    </a:band2H>
    <a:firstCol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3E231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E231A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232323"/>
        </a:fontRef>
        <a:srgbClr val="232323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3E231A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7" d="100"/>
          <a:sy n="37" d="100"/>
        </p:scale>
        <p:origin x="3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2374900" y="2387600"/>
            <a:ext cx="19621500" cy="48768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74900" y="7251700"/>
            <a:ext cx="19621500" cy="2057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  <a:lvl2pPr marL="0" indent="0" algn="ctr">
              <a:spcBef>
                <a:spcPts val="0"/>
              </a:spcBef>
              <a:buSzTx/>
              <a:buNone/>
              <a:defRPr sz="5000"/>
            </a:lvl2pPr>
            <a:lvl3pPr marL="0" indent="0" algn="ctr">
              <a:spcBef>
                <a:spcPts val="0"/>
              </a:spcBef>
              <a:buSzTx/>
              <a:buNone/>
              <a:defRPr sz="5000"/>
            </a:lvl3pPr>
            <a:lvl4pPr marL="0" indent="0" algn="ctr">
              <a:spcBef>
                <a:spcPts val="0"/>
              </a:spcBef>
              <a:buSzTx/>
              <a:buNone/>
              <a:defRPr sz="5000"/>
            </a:lvl4pPr>
            <a:lvl5pPr marL="0" indent="0" algn="ctr">
              <a:spcBef>
                <a:spcPts val="0"/>
              </a:spcBef>
              <a:buSzTx/>
              <a:buNone/>
              <a:defRPr sz="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yramids of Giza silhouetted against an orange sunset"/>
          <p:cNvSpPr>
            <a:spLocks noGrp="1"/>
          </p:cNvSpPr>
          <p:nvPr>
            <p:ph type="pic" idx="21"/>
          </p:nvPr>
        </p:nvSpPr>
        <p:spPr>
          <a:xfrm>
            <a:off x="2273300" y="-3352800"/>
            <a:ext cx="19850100" cy="1294656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2374900" y="9080500"/>
            <a:ext cx="19621500" cy="1905000"/>
          </a:xfrm>
          <a:prstGeom prst="rect">
            <a:avLst/>
          </a:prstGeom>
        </p:spPr>
        <p:txBody>
          <a:bodyPr anchor="b"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74900" y="11010900"/>
            <a:ext cx="19621500" cy="1930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  <a:lvl2pPr marL="0" indent="0" algn="ctr">
              <a:spcBef>
                <a:spcPts val="0"/>
              </a:spcBef>
              <a:buSzTx/>
              <a:buNone/>
              <a:defRPr sz="5000"/>
            </a:lvl2pPr>
            <a:lvl3pPr marL="0" indent="0" algn="ctr">
              <a:spcBef>
                <a:spcPts val="0"/>
              </a:spcBef>
              <a:buSzTx/>
              <a:buNone/>
              <a:defRPr sz="5000"/>
            </a:lvl3pPr>
            <a:lvl4pPr marL="0" indent="0" algn="ctr">
              <a:spcBef>
                <a:spcPts val="0"/>
              </a:spcBef>
              <a:buSzTx/>
              <a:buNone/>
              <a:defRPr sz="5000"/>
            </a:lvl4pPr>
            <a:lvl5pPr marL="0" indent="0" algn="ctr">
              <a:spcBef>
                <a:spcPts val="0"/>
              </a:spcBef>
              <a:buSzTx/>
              <a:buNone/>
              <a:defRPr sz="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2374900" y="5143500"/>
            <a:ext cx="19621500" cy="3429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yramids of Giza silhouetted against an orange sunset"/>
          <p:cNvSpPr>
            <a:spLocks noGrp="1"/>
          </p:cNvSpPr>
          <p:nvPr>
            <p:ph type="pic" idx="21"/>
          </p:nvPr>
        </p:nvSpPr>
        <p:spPr>
          <a:xfrm>
            <a:off x="10998200" y="1930400"/>
            <a:ext cx="15167286" cy="10007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816100" y="1943100"/>
            <a:ext cx="10502900" cy="5626100"/>
          </a:xfrm>
          <a:prstGeom prst="rect">
            <a:avLst/>
          </a:prstGeom>
        </p:spPr>
        <p:txBody>
          <a:bodyPr anchor="b"/>
          <a:lstStyle>
            <a:lvl1pPr algn="ctr">
              <a:defRPr sz="9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816100" y="7556500"/>
            <a:ext cx="10502900" cy="4216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000"/>
            </a:lvl1pPr>
            <a:lvl2pPr marL="0" indent="0" algn="ctr">
              <a:spcBef>
                <a:spcPts val="0"/>
              </a:spcBef>
              <a:buSzTx/>
              <a:buNone/>
              <a:defRPr sz="5000"/>
            </a:lvl2pPr>
            <a:lvl3pPr marL="0" indent="0" algn="ctr">
              <a:spcBef>
                <a:spcPts val="0"/>
              </a:spcBef>
              <a:buSzTx/>
              <a:buNone/>
              <a:defRPr sz="5000"/>
            </a:lvl3pPr>
            <a:lvl4pPr marL="0" indent="0" algn="ctr">
              <a:spcBef>
                <a:spcPts val="0"/>
              </a:spcBef>
              <a:buSzTx/>
              <a:buNone/>
              <a:defRPr sz="5000"/>
            </a:lvl4pPr>
            <a:lvl5pPr marL="0" indent="0" algn="ctr">
              <a:spcBef>
                <a:spcPts val="0"/>
              </a:spcBef>
              <a:buSzTx/>
              <a:buNone/>
              <a:defRPr sz="5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xfrm>
            <a:off x="2374900" y="889000"/>
            <a:ext cx="19621500" cy="29591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xfrm>
            <a:off x="2374900" y="889000"/>
            <a:ext cx="19621500" cy="29591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2374900" y="4127500"/>
            <a:ext cx="19621500" cy="81915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yramids of Giza silhouetted against an orange sunset"/>
          <p:cNvSpPr>
            <a:spLocks noGrp="1"/>
          </p:cNvSpPr>
          <p:nvPr>
            <p:ph type="pic" sz="half" idx="21"/>
          </p:nvPr>
        </p:nvSpPr>
        <p:spPr>
          <a:xfrm>
            <a:off x="10109200" y="3606800"/>
            <a:ext cx="12472592" cy="8382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xfrm>
            <a:off x="2374900" y="889000"/>
            <a:ext cx="19621500" cy="29591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374900" y="4140200"/>
            <a:ext cx="9410700" cy="7874000"/>
          </a:xfrm>
          <a:prstGeom prst="rect">
            <a:avLst/>
          </a:prstGeom>
        </p:spPr>
        <p:txBody>
          <a:bodyPr/>
          <a:lstStyle>
            <a:lvl1pPr marL="533400" indent="-533400">
              <a:spcBef>
                <a:spcPts val="3900"/>
              </a:spcBef>
              <a:buBlip>
                <a:blip r:embed="rId2"/>
              </a:buBlip>
              <a:defRPr sz="4200"/>
            </a:lvl1pPr>
            <a:lvl2pPr marL="1066800" indent="-533400">
              <a:spcBef>
                <a:spcPts val="3900"/>
              </a:spcBef>
              <a:buBlip>
                <a:blip r:embed="rId2"/>
              </a:buBlip>
              <a:defRPr sz="4200"/>
            </a:lvl2pPr>
            <a:lvl3pPr marL="1600200" indent="-533400">
              <a:spcBef>
                <a:spcPts val="3900"/>
              </a:spcBef>
              <a:buBlip>
                <a:blip r:embed="rId2"/>
              </a:buBlip>
              <a:defRPr sz="4200"/>
            </a:lvl3pPr>
            <a:lvl4pPr marL="2133600" indent="-533400">
              <a:spcBef>
                <a:spcPts val="3900"/>
              </a:spcBef>
              <a:buBlip>
                <a:blip r:embed="rId2"/>
              </a:buBlip>
              <a:defRPr sz="4200"/>
            </a:lvl4pPr>
            <a:lvl5pPr marL="2667000" indent="-533400">
              <a:spcBef>
                <a:spcPts val="3900"/>
              </a:spcBef>
              <a:buBlip>
                <a:blip r:embed="rId2"/>
              </a:buBlip>
              <a:defRPr sz="4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Text"/>
          <p:cNvSpPr txBox="1">
            <a:spLocks noGrp="1"/>
          </p:cNvSpPr>
          <p:nvPr>
            <p:ph type="title"/>
          </p:nvPr>
        </p:nvSpPr>
        <p:spPr>
          <a:xfrm>
            <a:off x="2374900" y="889000"/>
            <a:ext cx="19621500" cy="29591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7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374900" y="4140200"/>
            <a:ext cx="9410700" cy="7874000"/>
          </a:xfrm>
          <a:prstGeom prst="rect">
            <a:avLst/>
          </a:prstGeom>
        </p:spPr>
        <p:txBody>
          <a:bodyPr/>
          <a:lstStyle>
            <a:lvl1pPr marL="533400" indent="-533400">
              <a:spcBef>
                <a:spcPts val="3900"/>
              </a:spcBef>
              <a:buBlip>
                <a:blip r:embed="rId2"/>
              </a:buBlip>
              <a:defRPr sz="4200"/>
            </a:lvl1pPr>
            <a:lvl2pPr marL="1066800" indent="-533400">
              <a:spcBef>
                <a:spcPts val="3900"/>
              </a:spcBef>
              <a:buBlip>
                <a:blip r:embed="rId2"/>
              </a:buBlip>
              <a:defRPr sz="4200"/>
            </a:lvl2pPr>
            <a:lvl3pPr marL="1600200" indent="-533400">
              <a:spcBef>
                <a:spcPts val="3900"/>
              </a:spcBef>
              <a:buBlip>
                <a:blip r:embed="rId2"/>
              </a:buBlip>
              <a:defRPr sz="4200"/>
            </a:lvl3pPr>
            <a:lvl4pPr marL="2133600" indent="-533400">
              <a:spcBef>
                <a:spcPts val="3900"/>
              </a:spcBef>
              <a:buBlip>
                <a:blip r:embed="rId2"/>
              </a:buBlip>
              <a:defRPr sz="4200"/>
            </a:lvl4pPr>
            <a:lvl5pPr marL="2667000" indent="-533400">
              <a:spcBef>
                <a:spcPts val="3900"/>
              </a:spcBef>
              <a:buBlip>
                <a:blip r:embed="rId2"/>
              </a:buBlip>
              <a:defRPr sz="4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Text"/>
          <p:cNvSpPr txBox="1">
            <a:spLocks noGrp="1"/>
          </p:cNvSpPr>
          <p:nvPr>
            <p:ph type="title"/>
          </p:nvPr>
        </p:nvSpPr>
        <p:spPr>
          <a:xfrm>
            <a:off x="2374900" y="889000"/>
            <a:ext cx="19621500" cy="29591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r>
              <a:t>Title Text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2374900" y="4140200"/>
            <a:ext cx="9410700" cy="7874000"/>
          </a:xfrm>
          <a:prstGeom prst="rect">
            <a:avLst/>
          </a:prstGeom>
        </p:spPr>
        <p:txBody>
          <a:bodyPr/>
          <a:lstStyle>
            <a:lvl1pPr marL="533400" indent="-533400">
              <a:spcBef>
                <a:spcPts val="3900"/>
              </a:spcBef>
              <a:buBlip>
                <a:blip r:embed="rId2"/>
              </a:buBlip>
              <a:defRPr sz="4200"/>
            </a:lvl1pPr>
            <a:lvl2pPr marL="1066800" indent="-533400">
              <a:spcBef>
                <a:spcPts val="3900"/>
              </a:spcBef>
              <a:buBlip>
                <a:blip r:embed="rId2"/>
              </a:buBlip>
              <a:defRPr sz="4200"/>
            </a:lvl2pPr>
            <a:lvl3pPr marL="1600200" indent="-533400">
              <a:spcBef>
                <a:spcPts val="3900"/>
              </a:spcBef>
              <a:buBlip>
                <a:blip r:embed="rId2"/>
              </a:buBlip>
              <a:defRPr sz="4200"/>
            </a:lvl3pPr>
            <a:lvl4pPr marL="2133600" indent="-533400">
              <a:spcBef>
                <a:spcPts val="3900"/>
              </a:spcBef>
              <a:buBlip>
                <a:blip r:embed="rId2"/>
              </a:buBlip>
              <a:defRPr sz="4200"/>
            </a:lvl4pPr>
            <a:lvl5pPr marL="2667000" indent="-533400">
              <a:spcBef>
                <a:spcPts val="3900"/>
              </a:spcBef>
              <a:buBlip>
                <a:blip r:embed="rId2"/>
              </a:buBlip>
              <a:defRPr sz="4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yramids of Giza silhouetted against an orange sunset"/>
          <p:cNvSpPr>
            <a:spLocks noGrp="1"/>
          </p:cNvSpPr>
          <p:nvPr>
            <p:ph type="pic" sz="quarter" idx="21"/>
          </p:nvPr>
        </p:nvSpPr>
        <p:spPr>
          <a:xfrm>
            <a:off x="13487400" y="-736600"/>
            <a:ext cx="9662406" cy="6375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Close-up of a pyramid in Giza"/>
          <p:cNvSpPr>
            <a:spLocks noGrp="1"/>
          </p:cNvSpPr>
          <p:nvPr>
            <p:ph type="pic" idx="22"/>
          </p:nvPr>
        </p:nvSpPr>
        <p:spPr>
          <a:xfrm>
            <a:off x="13111577" y="4381521"/>
            <a:ext cx="9977826" cy="1515273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phinx in front of the pyramids of Giza with a clear blue sky in the background"/>
          <p:cNvSpPr>
            <a:spLocks noGrp="1"/>
          </p:cNvSpPr>
          <p:nvPr>
            <p:ph type="pic" idx="23"/>
          </p:nvPr>
        </p:nvSpPr>
        <p:spPr>
          <a:xfrm>
            <a:off x="-139700" y="-25400"/>
            <a:ext cx="17310482" cy="12984978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2374900" y="6045200"/>
            <a:ext cx="19621500" cy="11176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</a:t>
            </a:r>
          </a:p>
        </p:txBody>
      </p:sp>
      <p:sp>
        <p:nvSpPr>
          <p:cNvPr id="112" name="–Johnny Appleseed"/>
          <p:cNvSpPr txBox="1">
            <a:spLocks noGrp="1"/>
          </p:cNvSpPr>
          <p:nvPr>
            <p:ph type="body" sz="quarter" idx="22"/>
          </p:nvPr>
        </p:nvSpPr>
        <p:spPr>
          <a:xfrm>
            <a:off x="2374900" y="8953500"/>
            <a:ext cx="19621500" cy="850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–Johnny Appleseed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yramids of Giza silhouetted against an orange sunset"/>
          <p:cNvSpPr>
            <a:spLocks noGrp="1"/>
          </p:cNvSpPr>
          <p:nvPr>
            <p:ph type="pic" idx="21"/>
          </p:nvPr>
        </p:nvSpPr>
        <p:spPr>
          <a:xfrm>
            <a:off x="0" y="-1816100"/>
            <a:ext cx="24384000" cy="1608893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ody Level One…"/>
          <p:cNvSpPr txBox="1">
            <a:spLocks noGrp="1"/>
          </p:cNvSpPr>
          <p:nvPr>
            <p:ph type="body" idx="1"/>
          </p:nvPr>
        </p:nvSpPr>
        <p:spPr>
          <a:xfrm>
            <a:off x="2374900" y="1651000"/>
            <a:ext cx="19621500" cy="10414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7"/>
              </a:buBlip>
            </a:lvl1pPr>
            <a:lvl2pPr>
              <a:buBlip>
                <a:blip r:embed="rId17"/>
              </a:buBlip>
            </a:lvl2pPr>
            <a:lvl3pPr>
              <a:buBlip>
                <a:blip r:embed="rId17"/>
              </a:buBlip>
            </a:lvl3pPr>
            <a:lvl4pPr>
              <a:buBlip>
                <a:blip r:embed="rId17"/>
              </a:buBlip>
            </a:lvl4pPr>
            <a:lvl5pPr>
              <a:buBlip>
                <a:blip r:embed="rId17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2387600" y="889000"/>
            <a:ext cx="19621500" cy="295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93858" y="13144500"/>
            <a:ext cx="393205" cy="5715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>
              <a:spcBef>
                <a:spcPts val="0"/>
              </a:spcBef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0" algn="l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titleStyle>
    <p:bodyStyle>
      <a:lvl1pPr marL="6604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17"/>
        </a:buBlip>
        <a:tabLst/>
        <a:defRPr sz="52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1pPr>
      <a:lvl2pPr marL="13208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17"/>
        </a:buBlip>
        <a:tabLst/>
        <a:defRPr sz="52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2pPr>
      <a:lvl3pPr marL="19812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17"/>
        </a:buBlip>
        <a:tabLst/>
        <a:defRPr sz="52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3pPr>
      <a:lvl4pPr marL="26416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17"/>
        </a:buBlip>
        <a:tabLst/>
        <a:defRPr sz="52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4pPr>
      <a:lvl5pPr marL="33020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17"/>
        </a:buBlip>
        <a:tabLst/>
        <a:defRPr sz="52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5pPr>
      <a:lvl6pPr marL="39624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17"/>
        </a:buBlip>
        <a:tabLst/>
        <a:defRPr sz="52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6pPr>
      <a:lvl7pPr marL="46228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17"/>
        </a:buBlip>
        <a:tabLst/>
        <a:defRPr sz="52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7pPr>
      <a:lvl8pPr marL="52832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17"/>
        </a:buBlip>
        <a:tabLst/>
        <a:defRPr sz="52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8pPr>
      <a:lvl9pPr marL="5943600" marR="0" indent="-660400" algn="l" defTabSz="8255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25000"/>
        <a:buFontTx/>
        <a:buBlip>
          <a:blip r:embed="rId17"/>
        </a:buBlip>
        <a:tabLst/>
        <a:defRPr sz="5200" b="0" i="0" u="none" strike="noStrike" cap="none" spc="0" baseline="0">
          <a:solidFill>
            <a:srgbClr val="3E231A"/>
          </a:solidFill>
          <a:uFillTx/>
          <a:latin typeface="+mn-lt"/>
          <a:ea typeface="+mn-ea"/>
          <a:cs typeface="+mn-cs"/>
          <a:sym typeface="Papyrus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Papyru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“Delay &amp; Speedy Trial in the realm of Juvenile Justice ? ”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“</a:t>
            </a:r>
            <a:r>
              <a:rPr b="1" dirty="0"/>
              <a:t>Delay &amp; Speedy Trial in the realm of Juvenile Justice ? ”</a:t>
            </a:r>
          </a:p>
        </p:txBody>
      </p:sp>
      <p:sp>
        <p:nvSpPr>
          <p:cNvPr id="138" name="-by Adv.Sneha Singh (Child Rights Lawyer)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-</a:t>
            </a:r>
            <a:r>
              <a:rPr b="1" dirty="0"/>
              <a:t>by </a:t>
            </a:r>
            <a:r>
              <a:rPr b="1" dirty="0" err="1"/>
              <a:t>Adv.Sneha</a:t>
            </a:r>
            <a:r>
              <a:rPr b="1" dirty="0"/>
              <a:t> Singh (Child Rights Lawyer)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Which delay we are taking about 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/>
              <a:t>Which delay we are taking about ?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he word ‘Delay’ has been used 7 times in JJ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35634">
              <a:defRPr sz="7700"/>
            </a:lvl1pPr>
          </a:lstStyle>
          <a:p>
            <a:r>
              <a:t>The word ‘Delay’ has been used 7 times in JJ </a:t>
            </a:r>
          </a:p>
        </p:txBody>
      </p:sp>
      <p:sp>
        <p:nvSpPr>
          <p:cNvPr id="143" name="Sec. 9 Production of Juvenile before a Magistrate who is not empowered under JJ act -without any delay forward to JJB with recorded opinion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Sec. 9 Production of Juvenile before a Magistrate who is not empowered under JJ act -without any delay forward to JJB with recorded opinion.</a:t>
            </a:r>
          </a:p>
          <a:p>
            <a:pPr>
              <a:buBlip>
                <a:blip r:embed="rId2"/>
              </a:buBlip>
            </a:pPr>
            <a:r>
              <a:t>Sec.36 Inquiry of CNCP -pendency at CWC - delay in constitution of a new CWC, then CWC of a nearby district shall resume responsibility in the intervening period - for addressing pendency 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ec.42 Penalty for non-registration of CCI- delay of each 30 days will treated as a separate offence 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Sec.42 Penalty for non-registration of CCI- delay of each 30 days will treated as a separate offence .</a:t>
            </a:r>
          </a:p>
          <a:p>
            <a:pPr>
              <a:buBlip>
                <a:blip r:embed="rId2"/>
              </a:buBlip>
            </a:pPr>
            <a:r>
              <a:t>Rule. 8 (3) - Apprehended child shall be forwarded to CWPO/SJPU by the police officer -“not delay it”.</a:t>
            </a:r>
          </a:p>
          <a:p>
            <a:pPr>
              <a:buBlip>
                <a:blip r:embed="rId2"/>
              </a:buBlip>
            </a:pPr>
            <a:r>
              <a:t>Rule.34 (3) (x) Waiver of consent of parents/guardian for Medical Care - Child In CCI- surgical intervention without the previous consent of parents ,if can’t be contacted &amp; delay will cause unnecessary suffering or injury to the health of child or danger to his life.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Rule.69 (A) (2) Institutional management of children - In case of doubt about the identity of a child - Receiving officer-forthwith-report this to Person-in-Charge- who without any delay inform the Board/Committee and produces the child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Rule.69 (A) (2) Institutional management of children - In case of doubt about the identity of a child - Receiving officer-forthwith-report this to Person-in-Charge- who without any delay inform the Board/Committee and produces the child.</a:t>
            </a:r>
          </a:p>
          <a:p>
            <a:pPr>
              <a:buBlip>
                <a:blip r:embed="rId2"/>
              </a:buBlip>
            </a:pPr>
            <a:r>
              <a:t>Rule.75 (1) (5) -Child dies within 30 days of his admission in CCI- Reporting by Person-in-charge to Police/District Medical Officer/Nearest  Govt. Hospital/Parents;Guardians;Relatives- without delay.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Why the delay 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b="1" dirty="0"/>
              <a:t>Why the delay ?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Factors causing delay in JJ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Factors causing delay in JJ </a:t>
            </a:r>
          </a:p>
        </p:txBody>
      </p:sp>
      <p:sp>
        <p:nvSpPr>
          <p:cNvPr id="152" name="Technical (offence related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Technical (offence related)</a:t>
            </a:r>
          </a:p>
          <a:p>
            <a:pPr>
              <a:buBlip>
                <a:blip r:embed="rId2"/>
              </a:buBlip>
            </a:pPr>
            <a:r>
              <a:t>Procedural impediments </a:t>
            </a:r>
          </a:p>
          <a:p>
            <a:pPr>
              <a:buBlip>
                <a:blip r:embed="rId2"/>
              </a:buBlip>
            </a:pPr>
            <a:r>
              <a:t>Infrastructure </a:t>
            </a:r>
          </a:p>
          <a:p>
            <a:pPr>
              <a:buBlip>
                <a:blip r:embed="rId2"/>
              </a:buBlip>
            </a:pPr>
            <a:r>
              <a:t>Child Rehabilitation </a:t>
            </a:r>
          </a:p>
          <a:p>
            <a:pPr>
              <a:buBlip>
                <a:blip r:embed="rId2"/>
              </a:buBlip>
            </a:pPr>
            <a:r>
              <a:t>Stakeholder ’s incompetence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“Shifting the narrative from criminality to delinquency”"/>
          <p:cNvSpPr txBox="1">
            <a:spLocks noGrp="1"/>
          </p:cNvSpPr>
          <p:nvPr>
            <p:ph type="title"/>
          </p:nvPr>
        </p:nvSpPr>
        <p:spPr>
          <a:xfrm>
            <a:off x="3128418" y="1122850"/>
            <a:ext cx="19621501" cy="2959101"/>
          </a:xfrm>
          <a:prstGeom prst="rect">
            <a:avLst/>
          </a:prstGeom>
        </p:spPr>
        <p:txBody>
          <a:bodyPr/>
          <a:lstStyle>
            <a:lvl1pPr defTabSz="594360">
              <a:defRPr sz="7200"/>
            </a:lvl1pPr>
          </a:lstStyle>
          <a:p>
            <a:r>
              <a:t>“Shifting the narrative from criminality to delinquency”</a:t>
            </a:r>
          </a:p>
        </p:txBody>
      </p:sp>
      <p:sp>
        <p:nvSpPr>
          <p:cNvPr id="155" name="Delinquency as its cor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74548" indent="-574548" defTabSz="718184">
              <a:spcBef>
                <a:spcPts val="3600"/>
              </a:spcBef>
              <a:buBlip>
                <a:blip r:embed="rId2"/>
              </a:buBlip>
              <a:defRPr sz="4524"/>
            </a:pPr>
            <a:r>
              <a:t>Delinquency as its core</a:t>
            </a:r>
          </a:p>
          <a:p>
            <a:pPr marL="574548" indent="-574548" defTabSz="718184">
              <a:spcBef>
                <a:spcPts val="3600"/>
              </a:spcBef>
              <a:buBlip>
                <a:blip r:embed="rId2"/>
              </a:buBlip>
              <a:defRPr sz="4524"/>
            </a:pPr>
            <a:r>
              <a:t>Identifying the delinquency &amp; addressing it</a:t>
            </a:r>
          </a:p>
          <a:p>
            <a:pPr marL="574548" indent="-574548" defTabSz="718184">
              <a:spcBef>
                <a:spcPts val="3600"/>
              </a:spcBef>
              <a:buBlip>
                <a:blip r:embed="rId2"/>
              </a:buBlip>
              <a:defRPr sz="4524"/>
            </a:pPr>
            <a:r>
              <a:t>Criminality has never been the premise of JJ system</a:t>
            </a:r>
          </a:p>
          <a:p>
            <a:pPr marL="574548" indent="-574548" defTabSz="718184">
              <a:spcBef>
                <a:spcPts val="3600"/>
              </a:spcBef>
              <a:buBlip>
                <a:blip r:embed="rId2"/>
              </a:buBlip>
              <a:defRPr sz="4524"/>
            </a:pPr>
            <a:r>
              <a:t>Petty Offence (Summary Proceedings) / Serious &amp; Heinous before JJB - Trial in Summons Case </a:t>
            </a:r>
          </a:p>
          <a:p>
            <a:pPr marL="574548" indent="-574548" defTabSz="718184">
              <a:spcBef>
                <a:spcPts val="3600"/>
              </a:spcBef>
              <a:buBlip>
                <a:blip r:embed="rId2"/>
              </a:buBlip>
              <a:defRPr sz="4524"/>
            </a:pPr>
            <a:r>
              <a:t>Rule.10 (7) -Witnesses for examination-not strict adversarial + presumption in favour of child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How Much Delay Is Denial Of Justice in JJ System 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01675">
              <a:defRPr sz="8500"/>
            </a:lvl1pPr>
          </a:lstStyle>
          <a:p>
            <a:r>
              <a:rPr b="1" dirty="0"/>
              <a:t>How Much Delay Is Denial Of Justice in JJ System ? 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Case Study#1 (Child Victim of Sexual Abuse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635634">
              <a:defRPr sz="7700"/>
            </a:lvl1pPr>
          </a:lstStyle>
          <a:p>
            <a:r>
              <a:t>Case Study#1 (Child Victim of Sexual Abuse)</a:t>
            </a:r>
          </a:p>
        </p:txBody>
      </p:sp>
      <p:sp>
        <p:nvSpPr>
          <p:cNvPr id="160" name="A 12 yrs old child brutally raped at the midnight in a dense forest by the perpetrator and was left alone in the forest .…"/>
          <p:cNvSpPr txBox="1">
            <a:spLocks noGrp="1"/>
          </p:cNvSpPr>
          <p:nvPr>
            <p:ph type="body" idx="1"/>
          </p:nvPr>
        </p:nvSpPr>
        <p:spPr>
          <a:xfrm>
            <a:off x="2381250" y="4133850"/>
            <a:ext cx="19621500" cy="8191500"/>
          </a:xfrm>
          <a:prstGeom prst="rect">
            <a:avLst/>
          </a:prstGeom>
        </p:spPr>
        <p:txBody>
          <a:bodyPr/>
          <a:lstStyle/>
          <a:p>
            <a:pPr marL="541527" indent="-541527" defTabSz="676909">
              <a:spcBef>
                <a:spcPts val="3400"/>
              </a:spcBef>
              <a:buBlip>
                <a:blip r:embed="rId2"/>
              </a:buBlip>
              <a:defRPr sz="4264"/>
            </a:pPr>
            <a:r>
              <a:t>A 12 yrs old child brutally raped at the midnight in a dense forest by the perpetrator and was left alone in the forest .</a:t>
            </a:r>
          </a:p>
          <a:p>
            <a:pPr marL="541527" indent="-541527" defTabSz="676909">
              <a:spcBef>
                <a:spcPts val="3400"/>
              </a:spcBef>
              <a:buBlip>
                <a:blip r:embed="rId2"/>
              </a:buBlip>
              <a:defRPr sz="4264"/>
            </a:pPr>
            <a:r>
              <a:t>After being rescued she only give her statement once during 164 in the hospital and then shuts herself up .</a:t>
            </a:r>
          </a:p>
          <a:p>
            <a:pPr marL="541527" indent="-541527" defTabSz="676909">
              <a:spcBef>
                <a:spcPts val="3400"/>
              </a:spcBef>
              <a:buBlip>
                <a:blip r:embed="rId2"/>
              </a:buBlip>
              <a:defRPr sz="4264"/>
            </a:pPr>
            <a:r>
              <a:t>She has been undergoing counselling for past 1 year but she is till mum when it comes to the court.</a:t>
            </a:r>
          </a:p>
          <a:p>
            <a:pPr marL="541527" indent="-541527" defTabSz="676909">
              <a:spcBef>
                <a:spcPts val="3400"/>
              </a:spcBef>
              <a:buBlip>
                <a:blip r:embed="rId2"/>
              </a:buBlip>
              <a:defRPr sz="4264"/>
            </a:pPr>
            <a:r>
              <a:t>The trial at the POCSO Court gets hampered everyday ; how will you secure a speedy trial in this scenario ?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ase Study#2 - CCL in a NDPS Cas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67715">
              <a:defRPr sz="9300"/>
            </a:lvl1pPr>
          </a:lstStyle>
          <a:p>
            <a:r>
              <a:t>Case Study#2 - CCL in a NDPS Case</a:t>
            </a:r>
          </a:p>
        </p:txBody>
      </p:sp>
      <p:sp>
        <p:nvSpPr>
          <p:cNvPr id="163" name="X, a child of 16.5 years has been brought by the police to JJB under section. 27 (Punishment for consumption of any narcotic drug or psychotropic substance 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14172" indent="-614172" defTabSz="767715">
              <a:spcBef>
                <a:spcPts val="3900"/>
              </a:spcBef>
              <a:buBlip>
                <a:blip r:embed="rId2"/>
              </a:buBlip>
              <a:defRPr sz="4836"/>
            </a:pPr>
            <a:r>
              <a:t>X, a child of 16.5 years has been brought by the police to JJB under section. 27 (Punishment for consumption of any narcotic drug or psychotropic substance )</a:t>
            </a:r>
          </a:p>
          <a:p>
            <a:pPr marL="614172" indent="-614172" defTabSz="767715">
              <a:spcBef>
                <a:spcPts val="3900"/>
              </a:spcBef>
              <a:buBlip>
                <a:blip r:embed="rId2"/>
              </a:buBlip>
              <a:defRPr sz="4836"/>
            </a:pPr>
            <a:r>
              <a:t>It was a petty offence , on the day of first production X was released on an undertaking of his parents to appear before JJB on each date. </a:t>
            </a:r>
          </a:p>
          <a:p>
            <a:pPr marL="614172" indent="-614172" defTabSz="767715">
              <a:spcBef>
                <a:spcPts val="3900"/>
              </a:spcBef>
              <a:buBlip>
                <a:blip r:embed="rId2"/>
              </a:buBlip>
              <a:defRPr sz="4836"/>
            </a:pPr>
            <a:r>
              <a:t>Two months have passed no PIR has been filed in the matter</a:t>
            </a:r>
          </a:p>
          <a:p>
            <a:pPr marL="614172" indent="-614172" defTabSz="767715">
              <a:spcBef>
                <a:spcPts val="3900"/>
              </a:spcBef>
              <a:buBlip>
                <a:blip r:embed="rId2"/>
              </a:buBlip>
              <a:defRPr sz="4836"/>
            </a:pPr>
            <a:r>
              <a:t>Case was disposed as the proceedings got terminated. 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Case Study#3 (CCL &amp; Plead of Guilt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51205">
              <a:defRPr sz="9100"/>
            </a:lvl1pPr>
          </a:lstStyle>
          <a:p>
            <a:r>
              <a:t>Case Study#3 (CCL &amp; Plead of Guilt)</a:t>
            </a:r>
          </a:p>
        </p:txBody>
      </p:sp>
      <p:sp>
        <p:nvSpPr>
          <p:cNvPr id="166" name="K ,a 17.5 yrs old child- has been alleged to be involved with the stealing of motorbikes in his area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K ,a 17.5 yrs old child- has been alleged to be involved with the stealing of motorbikes in his area. </a:t>
            </a:r>
          </a:p>
          <a:p>
            <a:pPr>
              <a:buBlip>
                <a:blip r:embed="rId2"/>
              </a:buBlip>
            </a:pPr>
            <a:r>
              <a:t>Brought before the JJB by the police on the same allegations; wherein K ,shares that he is compelled to do so since a goon in his locality threatens him at the cost of his family’s safety.</a:t>
            </a:r>
          </a:p>
          <a:p>
            <a:pPr>
              <a:buBlip>
                <a:blip r:embed="rId2"/>
              </a:buBlip>
            </a:pPr>
            <a:r>
              <a:t>JJB releases the child after advise &amp; admonition ,there &amp; then.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BOOK_State&amp;Child.pdf" descr="BOOK_State&amp;Child.pdf"/>
          <p:cNvPicPr>
            <a:picLocks noGrp="1"/>
          </p:cNvPicPr>
          <p:nvPr>
            <p:ph type="pic" idx="21"/>
          </p:nvPr>
        </p:nvPicPr>
        <p:blipFill>
          <a:blip r:embed="rId2"/>
          <a:stretch>
            <a:fillRect/>
          </a:stretch>
        </p:blipFill>
        <p:spPr>
          <a:xfrm>
            <a:off x="5120840" y="1948079"/>
            <a:ext cx="13681810" cy="7099301"/>
          </a:xfrm>
          <a:prstGeom prst="rect">
            <a:avLst/>
          </a:prstGeom>
        </p:spPr>
      </p:pic>
      <p:sp>
        <p:nvSpPr>
          <p:cNvPr id="169" name="Thanks !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759459">
              <a:defRPr sz="9200"/>
            </a:lvl1pPr>
          </a:lstStyle>
          <a:p>
            <a:r>
              <a:t>Thanks !</a:t>
            </a:r>
          </a:p>
        </p:txBody>
      </p:sp>
      <p:sp>
        <p:nvSpPr>
          <p:cNvPr id="170" name="Adv.Sneha Singh ; Contact : +91 9871965469 ;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775969">
              <a:defRPr sz="4700"/>
            </a:pPr>
            <a:r>
              <a:rPr dirty="0" err="1"/>
              <a:t>Adv.Sneha</a:t>
            </a:r>
            <a:r>
              <a:rPr dirty="0"/>
              <a:t> Singh ; Contact : +91 9871965469 ; </a:t>
            </a:r>
          </a:p>
          <a:p>
            <a:pPr defTabSz="775969">
              <a:defRPr sz="4700"/>
            </a:pPr>
            <a:r>
              <a:rPr dirty="0"/>
              <a:t>Email Id - advo.snehasingh@gmail.com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archment">
  <a:themeElements>
    <a:clrScheme name="Parchment">
      <a:dk1>
        <a:srgbClr val="3E231A"/>
      </a:dk1>
      <a:lt1>
        <a:srgbClr val="24383E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archment">
  <a:themeElements>
    <a:clrScheme name="Parchment">
      <a:dk1>
        <a:srgbClr val="000000"/>
      </a:dk1>
      <a:lt1>
        <a:srgbClr val="FFFFFF"/>
      </a:lt1>
      <a:dk2>
        <a:srgbClr val="5C5E5F"/>
      </a:dk2>
      <a:lt2>
        <a:srgbClr val="CBCBCB"/>
      </a:lt2>
      <a:accent1>
        <a:srgbClr val="738CAB"/>
      </a:accent1>
      <a:accent2>
        <a:srgbClr val="7E9769"/>
      </a:accent2>
      <a:accent3>
        <a:srgbClr val="D3B64B"/>
      </a:accent3>
      <a:accent4>
        <a:srgbClr val="B99769"/>
      </a:accent4>
      <a:accent5>
        <a:srgbClr val="981800"/>
      </a:accent5>
      <a:accent6>
        <a:srgbClr val="9383A0"/>
      </a:accent6>
      <a:hlink>
        <a:srgbClr val="0000FF"/>
      </a:hlink>
      <a:folHlink>
        <a:srgbClr val="FF00FF"/>
      </a:folHlink>
    </a:clrScheme>
    <a:fontScheme name="Parchment">
      <a:majorFont>
        <a:latin typeface="Papyrus"/>
        <a:ea typeface="Papyrus"/>
        <a:cs typeface="Papyrus"/>
      </a:majorFont>
      <a:minorFont>
        <a:latin typeface="Papyrus"/>
        <a:ea typeface="Papyrus"/>
        <a:cs typeface="Papyrus"/>
      </a:minorFont>
    </a:fontScheme>
    <a:fmtScheme name="Parchmen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25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76200" dist="12700" dir="5400000" rotWithShape="0">
                <a:srgbClr val="000000">
                  <a:alpha val="50000"/>
                </a:srgbClr>
              </a:outerShdw>
            </a:effectLst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3E231A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4200"/>
          </a:spcBef>
          <a:spcAft>
            <a:spcPts val="0"/>
          </a:spcAft>
          <a:buClrTx/>
          <a:buSzTx/>
          <a:buFontTx/>
          <a:buNone/>
          <a:tabLst/>
          <a:defRPr kumimoji="0" sz="5200" b="0" i="0" u="none" strike="noStrike" cap="none" spc="0" normalizeH="0" baseline="0">
            <a:ln>
              <a:noFill/>
            </a:ln>
            <a:solidFill>
              <a:srgbClr val="3E231A"/>
            </a:solidFill>
            <a:effectLst/>
            <a:uFillTx/>
            <a:latin typeface="+mn-lt"/>
            <a:ea typeface="+mn-ea"/>
            <a:cs typeface="+mn-cs"/>
            <a:sym typeface="Papyru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687</Words>
  <Application>Microsoft Office PowerPoint</Application>
  <PresentationFormat>Custom</PresentationFormat>
  <Paragraphs>42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Helvetica Neue</vt:lpstr>
      <vt:lpstr>Papyrus</vt:lpstr>
      <vt:lpstr>Parchment</vt:lpstr>
      <vt:lpstr>“Delay &amp; Speedy Trial in the realm of Juvenile Justice ? ”</vt:lpstr>
      <vt:lpstr>Which delay we are taking about ?</vt:lpstr>
      <vt:lpstr>The word ‘Delay’ has been used 7 times in JJ </vt:lpstr>
      <vt:lpstr>PowerPoint Presentation</vt:lpstr>
      <vt:lpstr>PowerPoint Presentation</vt:lpstr>
      <vt:lpstr>Why the delay ?</vt:lpstr>
      <vt:lpstr>Factors causing delay in JJ </vt:lpstr>
      <vt:lpstr>“Shifting the narrative from criminality to delinquency”</vt:lpstr>
      <vt:lpstr>How Much Delay Is Denial Of Justice in JJ System ? </vt:lpstr>
      <vt:lpstr>Case Study#1 (Child Victim of Sexual Abuse)</vt:lpstr>
      <vt:lpstr>Case Study#2 - CCL in a NDPS Case</vt:lpstr>
      <vt:lpstr>Case Study#3 (CCL &amp; Plead of Guilt)</vt:lpstr>
      <vt:lpstr>Thanks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Sneha Singh</cp:lastModifiedBy>
  <cp:revision>1</cp:revision>
  <dcterms:modified xsi:type="dcterms:W3CDTF">2026-08-14T01:24:23Z</dcterms:modified>
</cp:coreProperties>
</file>